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Default Extension="png" ContentType="image/png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Default Extension="jpg" ContentType="image/jpg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12192000" cy="685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

</file>

<file path=ppt/media/image1.png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" y="6400799"/>
            <a:ext cx="12192000" cy="457200"/>
          </a:xfrm>
          <a:custGeom>
            <a:avLst/>
            <a:gdLst/>
            <a:ahLst/>
            <a:cxnLst/>
            <a:rect l="l" t="t" r="r" b="b"/>
            <a:pathLst>
              <a:path w="12192000" h="457200">
                <a:moveTo>
                  <a:pt x="12192000" y="0"/>
                </a:moveTo>
                <a:lnTo>
                  <a:pt x="0" y="0"/>
                </a:lnTo>
                <a:lnTo>
                  <a:pt x="0" y="457199"/>
                </a:lnTo>
                <a:lnTo>
                  <a:pt x="12192000" y="457199"/>
                </a:lnTo>
                <a:lnTo>
                  <a:pt x="12192000" y="0"/>
                </a:lnTo>
                <a:close/>
              </a:path>
            </a:pathLst>
          </a:custGeom>
          <a:solidFill>
            <a:srgbClr val="BD582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6334316"/>
            <a:ext cx="12192000" cy="66040"/>
          </a:xfrm>
          <a:custGeom>
            <a:avLst/>
            <a:gdLst/>
            <a:ahLst/>
            <a:cxnLst/>
            <a:rect l="l" t="t" r="r" b="b"/>
            <a:pathLst>
              <a:path w="12192000" h="66039">
                <a:moveTo>
                  <a:pt x="12192001" y="0"/>
                </a:moveTo>
                <a:lnTo>
                  <a:pt x="0" y="0"/>
                </a:lnTo>
                <a:lnTo>
                  <a:pt x="0" y="65997"/>
                </a:lnTo>
                <a:lnTo>
                  <a:pt x="12192001" y="65997"/>
                </a:lnTo>
                <a:lnTo>
                  <a:pt x="12192001" y="0"/>
                </a:lnTo>
                <a:close/>
              </a:path>
            </a:pathLst>
          </a:custGeom>
          <a:solidFill>
            <a:srgbClr val="E4831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193531" y="1737845"/>
            <a:ext cx="9966960" cy="0"/>
          </a:xfrm>
          <a:custGeom>
            <a:avLst/>
            <a:gdLst/>
            <a:ahLst/>
            <a:cxnLst/>
            <a:rect l="l" t="t" r="r" b="b"/>
            <a:pathLst>
              <a:path w="9966960" h="0">
                <a:moveTo>
                  <a:pt x="0" y="0"/>
                </a:moveTo>
                <a:lnTo>
                  <a:pt x="9966960" y="1"/>
                </a:lnTo>
              </a:path>
            </a:pathLst>
          </a:custGeom>
          <a:ln w="6350">
            <a:solidFill>
              <a:srgbClr val="7F7F7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 u="sng">
                <a:solidFill>
                  <a:srgbClr val="404040"/>
                </a:solidFill>
                <a:latin typeface="Calibri Light"/>
                <a:cs typeface="Calibri Ligh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 u="sng">
                <a:solidFill>
                  <a:srgbClr val="404040"/>
                </a:solidFill>
                <a:latin typeface="Calibri Light"/>
                <a:cs typeface="Calibri Ligh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 u="sng">
                <a:solidFill>
                  <a:srgbClr val="404040"/>
                </a:solidFill>
                <a:latin typeface="Calibri Light"/>
                <a:cs typeface="Calibri Ligh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3175" y="6400799"/>
            <a:ext cx="12188825" cy="457200"/>
          </a:xfrm>
          <a:custGeom>
            <a:avLst/>
            <a:gdLst/>
            <a:ahLst/>
            <a:cxnLst/>
            <a:rect l="l" t="t" r="r" b="b"/>
            <a:pathLst>
              <a:path w="12188825" h="457200">
                <a:moveTo>
                  <a:pt x="12188825" y="0"/>
                </a:moveTo>
                <a:lnTo>
                  <a:pt x="0" y="0"/>
                </a:lnTo>
                <a:lnTo>
                  <a:pt x="0" y="457199"/>
                </a:lnTo>
                <a:lnTo>
                  <a:pt x="12188825" y="457199"/>
                </a:lnTo>
                <a:lnTo>
                  <a:pt x="12188825" y="0"/>
                </a:lnTo>
                <a:close/>
              </a:path>
            </a:pathLst>
          </a:custGeom>
          <a:solidFill>
            <a:srgbClr val="BD582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4" y="6334316"/>
            <a:ext cx="12188825" cy="64135"/>
          </a:xfrm>
          <a:custGeom>
            <a:avLst/>
            <a:gdLst/>
            <a:ahLst/>
            <a:cxnLst/>
            <a:rect l="l" t="t" r="r" b="b"/>
            <a:pathLst>
              <a:path w="12188825" h="64135">
                <a:moveTo>
                  <a:pt x="12188825" y="0"/>
                </a:moveTo>
                <a:lnTo>
                  <a:pt x="0" y="0"/>
                </a:lnTo>
                <a:lnTo>
                  <a:pt x="0" y="64008"/>
                </a:lnTo>
                <a:lnTo>
                  <a:pt x="12188825" y="64008"/>
                </a:lnTo>
                <a:lnTo>
                  <a:pt x="12188825" y="0"/>
                </a:lnTo>
                <a:close/>
              </a:path>
            </a:pathLst>
          </a:custGeom>
          <a:solidFill>
            <a:srgbClr val="E4831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207657" y="4343400"/>
            <a:ext cx="9875520" cy="0"/>
          </a:xfrm>
          <a:custGeom>
            <a:avLst/>
            <a:gdLst/>
            <a:ahLst/>
            <a:cxnLst/>
            <a:rect l="l" t="t" r="r" b="b"/>
            <a:pathLst>
              <a:path w="9875520" h="0">
                <a:moveTo>
                  <a:pt x="0" y="0"/>
                </a:moveTo>
                <a:lnTo>
                  <a:pt x="9875520" y="1"/>
                </a:lnTo>
              </a:path>
            </a:pathLst>
          </a:custGeom>
          <a:ln w="6350">
            <a:solidFill>
              <a:srgbClr val="7F7F7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" y="6400799"/>
            <a:ext cx="12192000" cy="457200"/>
          </a:xfrm>
          <a:custGeom>
            <a:avLst/>
            <a:gdLst/>
            <a:ahLst/>
            <a:cxnLst/>
            <a:rect l="l" t="t" r="r" b="b"/>
            <a:pathLst>
              <a:path w="12192000" h="457200">
                <a:moveTo>
                  <a:pt x="12192000" y="0"/>
                </a:moveTo>
                <a:lnTo>
                  <a:pt x="0" y="0"/>
                </a:lnTo>
                <a:lnTo>
                  <a:pt x="0" y="457199"/>
                </a:lnTo>
                <a:lnTo>
                  <a:pt x="12192000" y="457199"/>
                </a:lnTo>
                <a:lnTo>
                  <a:pt x="12192000" y="0"/>
                </a:lnTo>
                <a:close/>
              </a:path>
            </a:pathLst>
          </a:custGeom>
          <a:solidFill>
            <a:srgbClr val="BD582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6334316"/>
            <a:ext cx="12192000" cy="66040"/>
          </a:xfrm>
          <a:custGeom>
            <a:avLst/>
            <a:gdLst/>
            <a:ahLst/>
            <a:cxnLst/>
            <a:rect l="l" t="t" r="r" b="b"/>
            <a:pathLst>
              <a:path w="12192000" h="66039">
                <a:moveTo>
                  <a:pt x="12192001" y="0"/>
                </a:moveTo>
                <a:lnTo>
                  <a:pt x="0" y="0"/>
                </a:lnTo>
                <a:lnTo>
                  <a:pt x="0" y="65997"/>
                </a:lnTo>
                <a:lnTo>
                  <a:pt x="12192001" y="65997"/>
                </a:lnTo>
                <a:lnTo>
                  <a:pt x="12192001" y="0"/>
                </a:lnTo>
                <a:close/>
              </a:path>
            </a:pathLst>
          </a:custGeom>
          <a:solidFill>
            <a:srgbClr val="E4831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8540" y="910844"/>
            <a:ext cx="10154919" cy="7569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 u="sng">
                <a:solidFill>
                  <a:srgbClr val="404040"/>
                </a:solidFill>
                <a:latin typeface="Calibri Light"/>
                <a:cs typeface="Calibri Ligh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76019" y="1802891"/>
            <a:ext cx="9839960" cy="3830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://www.safran-group.com/products-services/leap-1b-new-generation-engine-single-aisle-commercial-jets" TargetMode="Externa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://www.flightglobal.com/engines/cfm-to-build-10-737-max-engines-weekly-for-" TargetMode="Externa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hyperlink" Target="http://web.mit.edu/16.unified/www/FALL/thermodynamics/notes/node84.html" TargetMode="Externa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://www.flightglobal.com/aerospace/fatigue-cracking-in-turbine-blade-led-to-as355-f1-engine-failure/137211.article" TargetMode="Externa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7999"/>
                </a:lnTo>
                <a:lnTo>
                  <a:pt x="12192000" y="6857999"/>
                </a:lnTo>
                <a:lnTo>
                  <a:pt x="12192000" y="0"/>
                </a:lnTo>
                <a:close/>
              </a:path>
            </a:pathLst>
          </a:custGeom>
          <a:solidFill>
            <a:srgbClr val="9BAFB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600200" y="2181885"/>
            <a:ext cx="8991600" cy="1851025"/>
          </a:xfrm>
          <a:prstGeom prst="rect">
            <a:avLst/>
          </a:prstGeo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wrap="square" lIns="0" tIns="635" rIns="0" bIns="0" rtlCol="0" vert="horz">
            <a:spAutoFit/>
          </a:bodyPr>
          <a:lstStyle/>
          <a:p>
            <a:pPr algn="ctr" marR="17145">
              <a:lnSpc>
                <a:spcPts val="6695"/>
              </a:lnSpc>
              <a:spcBef>
                <a:spcPts val="5"/>
              </a:spcBef>
            </a:pPr>
            <a:r>
              <a:rPr dirty="0" sz="5900" spc="100">
                <a:solidFill>
                  <a:srgbClr val="262626"/>
                </a:solidFill>
                <a:latin typeface="Trebuchet MS"/>
                <a:cs typeface="Trebuchet MS"/>
              </a:rPr>
              <a:t>BYPASS</a:t>
            </a:r>
            <a:r>
              <a:rPr dirty="0" sz="5900" spc="204">
                <a:solidFill>
                  <a:srgbClr val="262626"/>
                </a:solidFill>
                <a:latin typeface="Trebuchet MS"/>
                <a:cs typeface="Trebuchet MS"/>
              </a:rPr>
              <a:t> </a:t>
            </a:r>
            <a:r>
              <a:rPr dirty="0" sz="5900" spc="-480">
                <a:solidFill>
                  <a:srgbClr val="262626"/>
                </a:solidFill>
                <a:latin typeface="Trebuchet MS"/>
                <a:cs typeface="Trebuchet MS"/>
              </a:rPr>
              <a:t>&amp;</a:t>
            </a:r>
            <a:endParaRPr sz="5900">
              <a:latin typeface="Trebuchet MS"/>
              <a:cs typeface="Trebuchet MS"/>
            </a:endParaRPr>
          </a:p>
          <a:p>
            <a:pPr algn="ctr">
              <a:lnSpc>
                <a:spcPts val="6695"/>
              </a:lnSpc>
            </a:pPr>
            <a:r>
              <a:rPr dirty="0" sz="5900" spc="440">
                <a:solidFill>
                  <a:srgbClr val="262626"/>
                </a:solidFill>
                <a:latin typeface="Trebuchet MS"/>
                <a:cs typeface="Trebuchet MS"/>
              </a:rPr>
              <a:t>COMPRESSION</a:t>
            </a:r>
            <a:r>
              <a:rPr dirty="0" sz="5900" spc="220">
                <a:solidFill>
                  <a:srgbClr val="262626"/>
                </a:solidFill>
                <a:latin typeface="Trebuchet MS"/>
                <a:cs typeface="Trebuchet MS"/>
              </a:rPr>
              <a:t> </a:t>
            </a:r>
            <a:r>
              <a:rPr dirty="0" sz="5900" spc="365">
                <a:solidFill>
                  <a:srgbClr val="262626"/>
                </a:solidFill>
                <a:latin typeface="Trebuchet MS"/>
                <a:cs typeface="Trebuchet MS"/>
              </a:rPr>
              <a:t>RATIO</a:t>
            </a:r>
            <a:endParaRPr sz="59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99735" y="4131564"/>
            <a:ext cx="5459730" cy="11931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2000" spc="-145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dirty="0" sz="2000" spc="-15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dirty="0" sz="2000" spc="-13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dirty="0" sz="2000" spc="-15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dirty="0" sz="2000" spc="105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dirty="0" sz="2000" spc="-15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dirty="0" sz="2000" spc="-190">
                <a:solidFill>
                  <a:srgbClr val="FFFFFF"/>
                </a:solidFill>
                <a:latin typeface="Arial MT"/>
                <a:cs typeface="Arial MT"/>
              </a:rPr>
              <a:t>ng</a:t>
            </a:r>
            <a:r>
              <a:rPr dirty="0" sz="20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000" spc="-290">
                <a:solidFill>
                  <a:srgbClr val="FFFFFF"/>
                </a:solidFill>
                <a:latin typeface="Arial MT"/>
                <a:cs typeface="Arial MT"/>
              </a:rPr>
              <a:t>F</a:t>
            </a:r>
            <a:r>
              <a:rPr dirty="0" sz="2000" spc="-265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dirty="0" sz="2000" spc="-130">
                <a:solidFill>
                  <a:srgbClr val="FFFFFF"/>
                </a:solidFill>
                <a:latin typeface="Arial MT"/>
                <a:cs typeface="Arial MT"/>
              </a:rPr>
              <a:t>c</a:t>
            </a:r>
            <a:r>
              <a:rPr dirty="0" sz="2000" spc="105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dirty="0" sz="2000" spc="-15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dirty="0" sz="2000" spc="12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dirty="0" sz="2000" spc="-235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dirty="0" sz="2000" spc="-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000" spc="-265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dirty="0" sz="2000" spc="-105">
                <a:solidFill>
                  <a:srgbClr val="FFFFFF"/>
                </a:solidFill>
                <a:latin typeface="Arial MT"/>
                <a:cs typeface="Arial MT"/>
              </a:rPr>
              <a:t>nd</a:t>
            </a:r>
            <a:r>
              <a:rPr dirty="0" sz="2000" spc="-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000" spc="-50">
                <a:solidFill>
                  <a:srgbClr val="FFFFFF"/>
                </a:solidFill>
                <a:latin typeface="Arial MT"/>
                <a:cs typeface="Arial MT"/>
              </a:rPr>
              <a:t>De</a:t>
            </a:r>
            <a:r>
              <a:rPr dirty="0" sz="2000" spc="-229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dirty="0" sz="2000" spc="-15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dirty="0" sz="2000" spc="-265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dirty="0" sz="2000" spc="-114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dirty="0" sz="2000" spc="-2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000" spc="-265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dirty="0" sz="2000" spc="12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dirty="0" sz="2000" spc="-265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dirty="0" sz="2000" spc="-9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dirty="0" sz="2000" spc="-155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dirty="0" sz="2000" spc="-15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dirty="0" sz="2000" spc="-114">
                <a:solidFill>
                  <a:srgbClr val="FFFFFF"/>
                </a:solidFill>
                <a:latin typeface="Arial MT"/>
                <a:cs typeface="Arial MT"/>
              </a:rPr>
              <a:t>ffs</a:t>
            </a:r>
            <a:endParaRPr sz="20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3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  <a:spcBef>
                <a:spcPts val="1745"/>
              </a:spcBef>
            </a:pPr>
            <a:r>
              <a:rPr dirty="0" sz="2000" spc="-175" i="1">
                <a:solidFill>
                  <a:srgbClr val="FFFFFF"/>
                </a:solidFill>
                <a:latin typeface="Trebuchet MS"/>
                <a:cs typeface="Trebuchet MS"/>
              </a:rPr>
              <a:t>Engineer</a:t>
            </a:r>
            <a:r>
              <a:rPr dirty="0" sz="2000" spc="-55" i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05" i="1">
                <a:solidFill>
                  <a:srgbClr val="FFFFFF"/>
                </a:solidFill>
                <a:latin typeface="Trebuchet MS"/>
                <a:cs typeface="Trebuchet MS"/>
              </a:rPr>
              <a:t>Name</a:t>
            </a:r>
            <a:r>
              <a:rPr dirty="0" sz="2000" spc="-55" i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30" i="1">
                <a:solidFill>
                  <a:srgbClr val="FFFFFF"/>
                </a:solidFill>
                <a:latin typeface="Trebuchet MS"/>
                <a:cs typeface="Trebuchet MS"/>
              </a:rPr>
              <a:t>|</a:t>
            </a:r>
            <a:r>
              <a:rPr dirty="0" sz="2000" spc="-280" i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75" i="1">
                <a:solidFill>
                  <a:srgbClr val="FFFFFF"/>
                </a:solidFill>
                <a:latin typeface="Trebuchet MS"/>
                <a:cs typeface="Trebuchet MS"/>
              </a:rPr>
              <a:t>Advanced</a:t>
            </a:r>
            <a:r>
              <a:rPr dirty="0" sz="2000" spc="-55" i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75" i="1">
                <a:solidFill>
                  <a:srgbClr val="FFFFFF"/>
                </a:solidFill>
                <a:latin typeface="Trebuchet MS"/>
                <a:cs typeface="Trebuchet MS"/>
              </a:rPr>
              <a:t>Concept</a:t>
            </a:r>
            <a:r>
              <a:rPr dirty="0" sz="2000" spc="-55" i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85" i="1">
                <a:solidFill>
                  <a:srgbClr val="FFFFFF"/>
                </a:solidFill>
                <a:latin typeface="Trebuchet MS"/>
                <a:cs typeface="Trebuchet MS"/>
              </a:rPr>
              <a:t>Development</a:t>
            </a:r>
            <a:r>
              <a:rPr dirty="0" sz="2000" spc="-55" i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530" i="1">
                <a:solidFill>
                  <a:srgbClr val="FFFFFF"/>
                </a:solidFill>
                <a:latin typeface="Trebuchet MS"/>
                <a:cs typeface="Trebuchet MS"/>
              </a:rPr>
              <a:t>|</a:t>
            </a:r>
            <a:r>
              <a:rPr dirty="0" sz="2000" spc="-190" i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000" spc="-130" i="1">
                <a:solidFill>
                  <a:srgbClr val="FFFFFF"/>
                </a:solidFill>
                <a:latin typeface="Trebuchet MS"/>
                <a:cs typeface="Trebuchet MS"/>
              </a:rPr>
              <a:t>Date</a:t>
            </a:r>
            <a:endParaRPr sz="2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019" y="910844"/>
            <a:ext cx="8042275" cy="7569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none" spc="-60"/>
              <a:t>General</a:t>
            </a:r>
            <a:r>
              <a:rPr dirty="0" u="none" spc="-100"/>
              <a:t> </a:t>
            </a:r>
            <a:r>
              <a:rPr dirty="0" u="none" spc="-110"/>
              <a:t>Tradeoffs</a:t>
            </a:r>
            <a:r>
              <a:rPr dirty="0" u="none" spc="-100"/>
              <a:t> </a:t>
            </a:r>
            <a:r>
              <a:rPr dirty="0" u="none" spc="-25"/>
              <a:t>in</a:t>
            </a:r>
            <a:r>
              <a:rPr dirty="0" u="none" spc="-90"/>
              <a:t> </a:t>
            </a:r>
            <a:r>
              <a:rPr dirty="0" u="none" spc="-45"/>
              <a:t>Engine</a:t>
            </a:r>
            <a:r>
              <a:rPr dirty="0" u="none" spc="-100"/>
              <a:t> </a:t>
            </a:r>
            <a:r>
              <a:rPr dirty="0" u="none" spc="-55"/>
              <a:t>Sizing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76019" y="1802891"/>
            <a:ext cx="5656580" cy="3830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5" b="1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2000" spc="-25" b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 b="1">
                <a:solidFill>
                  <a:srgbClr val="404040"/>
                </a:solidFill>
                <a:latin typeface="Calibri"/>
                <a:cs typeface="Calibri"/>
              </a:rPr>
              <a:t>Bypass</a:t>
            </a:r>
            <a:r>
              <a:rPr dirty="0" sz="2000" spc="-20" b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 b="1">
                <a:solidFill>
                  <a:srgbClr val="404040"/>
                </a:solidFill>
                <a:latin typeface="Calibri"/>
                <a:cs typeface="Calibri"/>
              </a:rPr>
              <a:t>Ratio</a:t>
            </a:r>
            <a:endParaRPr sz="2000">
              <a:latin typeface="Calibri"/>
              <a:cs typeface="Calibri"/>
            </a:endParaRPr>
          </a:p>
          <a:p>
            <a:pPr marL="305435" indent="-182880">
              <a:lnSpc>
                <a:spcPct val="100000"/>
              </a:lnSpc>
              <a:spcBef>
                <a:spcPts val="5"/>
              </a:spcBef>
              <a:buClr>
                <a:srgbClr val="E48312"/>
              </a:buClr>
              <a:buFont typeface="Arial MT"/>
              <a:buChar char="•"/>
              <a:tabLst>
                <a:tab pos="305435" algn="l"/>
              </a:tabLst>
            </a:pP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Improved propulsive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efficiency</a:t>
            </a:r>
            <a:endParaRPr sz="1800">
              <a:latin typeface="Calibri"/>
              <a:cs typeface="Calibri"/>
            </a:endParaRPr>
          </a:p>
          <a:p>
            <a:pPr marL="305435" indent="-182880">
              <a:lnSpc>
                <a:spcPct val="100000"/>
              </a:lnSpc>
              <a:spcBef>
                <a:spcPts val="120"/>
              </a:spcBef>
              <a:buClr>
                <a:srgbClr val="E48312"/>
              </a:buClr>
              <a:buFont typeface="Calibri"/>
              <a:buChar char="◦"/>
              <a:tabLst>
                <a:tab pos="305435" algn="l"/>
              </a:tabLst>
            </a:pP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1800" spc="1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difficulty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in</a:t>
            </a:r>
            <a:r>
              <a:rPr dirty="0" sz="1800" spc="1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installation</a:t>
            </a:r>
            <a:r>
              <a:rPr dirty="0" sz="1800" spc="1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and</a:t>
            </a:r>
            <a:r>
              <a:rPr dirty="0" sz="1800" spc="1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material</a:t>
            </a:r>
            <a:r>
              <a:rPr dirty="0" sz="1800" spc="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strength</a:t>
            </a:r>
            <a:endParaRPr sz="1800">
              <a:latin typeface="Calibri"/>
              <a:cs typeface="Calibri"/>
            </a:endParaRPr>
          </a:p>
          <a:p>
            <a:pPr marL="305435" indent="-182880">
              <a:lnSpc>
                <a:spcPct val="100000"/>
              </a:lnSpc>
              <a:spcBef>
                <a:spcPts val="240"/>
              </a:spcBef>
              <a:buClr>
                <a:srgbClr val="E48312"/>
              </a:buClr>
              <a:buFont typeface="Calibri"/>
              <a:buChar char="◦"/>
              <a:tabLst>
                <a:tab pos="305435" algn="l"/>
              </a:tabLst>
            </a:pP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Possible</a:t>
            </a:r>
            <a:r>
              <a:rPr dirty="0" sz="1800" spc="-1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1800" spc="-2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noise</a:t>
            </a:r>
            <a:endParaRPr sz="1800">
              <a:latin typeface="Calibri"/>
              <a:cs typeface="Calibri"/>
            </a:endParaRPr>
          </a:p>
          <a:p>
            <a:pPr marL="305435" marR="301625" indent="-182880">
              <a:lnSpc>
                <a:spcPct val="78900"/>
              </a:lnSpc>
              <a:spcBef>
                <a:spcPts val="600"/>
              </a:spcBef>
              <a:buClr>
                <a:srgbClr val="E48312"/>
              </a:buClr>
              <a:buFont typeface="Calibri"/>
              <a:buChar char="◦"/>
              <a:tabLst>
                <a:tab pos="305435" algn="l"/>
              </a:tabLst>
            </a:pP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Difficulty balancing</a:t>
            </a:r>
            <a:r>
              <a:rPr dirty="0" sz="1800" spc="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rotational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velocity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for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fan</a:t>
            </a:r>
            <a:r>
              <a:rPr dirty="0" sz="1800" spc="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and</a:t>
            </a:r>
            <a:r>
              <a:rPr dirty="0" sz="1800" spc="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core </a:t>
            </a:r>
            <a:r>
              <a:rPr dirty="0" sz="1800" spc="-39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optimum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conditions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800">
              <a:latin typeface="Calibri"/>
              <a:cs typeface="Calibri"/>
            </a:endParaRPr>
          </a:p>
          <a:p>
            <a:pPr marL="12700">
              <a:lnSpc>
                <a:spcPts val="2390"/>
              </a:lnSpc>
            </a:pPr>
            <a:r>
              <a:rPr dirty="0" sz="2000" spc="-5" b="1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2000" spc="-25" b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 b="1">
                <a:solidFill>
                  <a:srgbClr val="404040"/>
                </a:solidFill>
                <a:latin typeface="Calibri"/>
                <a:cs typeface="Calibri"/>
              </a:rPr>
              <a:t>Compression</a:t>
            </a:r>
            <a:r>
              <a:rPr dirty="0" sz="2000" spc="-20" b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 b="1">
                <a:solidFill>
                  <a:srgbClr val="404040"/>
                </a:solidFill>
                <a:latin typeface="Calibri"/>
                <a:cs typeface="Calibri"/>
              </a:rPr>
              <a:t>Ratio</a:t>
            </a:r>
            <a:endParaRPr sz="2000">
              <a:latin typeface="Calibri"/>
              <a:cs typeface="Calibri"/>
            </a:endParaRPr>
          </a:p>
          <a:p>
            <a:pPr marL="305435" indent="-182880">
              <a:lnSpc>
                <a:spcPts val="2150"/>
              </a:lnSpc>
              <a:buClr>
                <a:srgbClr val="E48312"/>
              </a:buClr>
              <a:buFont typeface="Arial MT"/>
              <a:buChar char="•"/>
              <a:tabLst>
                <a:tab pos="305435" algn="l"/>
              </a:tabLst>
            </a:pP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Improved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thermal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efficiency</a:t>
            </a:r>
            <a:endParaRPr sz="1800">
              <a:latin typeface="Calibri"/>
              <a:cs typeface="Calibri"/>
            </a:endParaRPr>
          </a:p>
          <a:p>
            <a:pPr marL="305435" marR="408305" indent="-182880">
              <a:lnSpc>
                <a:spcPts val="1800"/>
              </a:lnSpc>
              <a:spcBef>
                <a:spcPts val="505"/>
              </a:spcBef>
              <a:buClr>
                <a:srgbClr val="E48312"/>
              </a:buClr>
              <a:buFont typeface="Calibri"/>
              <a:buChar char="◦"/>
              <a:tabLst>
                <a:tab pos="305435" algn="l"/>
              </a:tabLst>
            </a:pP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thermal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demand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on</a:t>
            </a:r>
            <a:r>
              <a:rPr dirty="0" sz="1800" spc="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combustor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 and</a:t>
            </a:r>
            <a:r>
              <a:rPr dirty="0" sz="1800" spc="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turbine </a:t>
            </a:r>
            <a:r>
              <a:rPr dirty="0" sz="1800" spc="-39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materials</a:t>
            </a:r>
            <a:endParaRPr sz="1800">
              <a:latin typeface="Calibri"/>
              <a:cs typeface="Calibri"/>
            </a:endParaRPr>
          </a:p>
          <a:p>
            <a:pPr marL="305435" indent="-182880">
              <a:lnSpc>
                <a:spcPct val="100000"/>
              </a:lnSpc>
              <a:spcBef>
                <a:spcPts val="145"/>
              </a:spcBef>
              <a:buClr>
                <a:srgbClr val="E48312"/>
              </a:buClr>
              <a:buFont typeface="Calibri"/>
              <a:buChar char="◦"/>
              <a:tabLst>
                <a:tab pos="305435" algn="l"/>
              </a:tabLst>
            </a:pP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1800" spc="1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load</a:t>
            </a:r>
            <a:r>
              <a:rPr dirty="0" sz="1800" spc="1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on</a:t>
            </a:r>
            <a:r>
              <a:rPr dirty="0" sz="1800" spc="1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compressor</a:t>
            </a:r>
            <a:r>
              <a:rPr dirty="0" sz="1800" spc="5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blades,</a:t>
            </a:r>
            <a:r>
              <a:rPr dirty="0" sz="1800" spc="1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material</a:t>
            </a:r>
            <a:r>
              <a:rPr dirty="0" sz="1800" spc="1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limitations</a:t>
            </a:r>
            <a:endParaRPr sz="1800">
              <a:latin typeface="Calibri"/>
              <a:cs typeface="Calibri"/>
            </a:endParaRPr>
          </a:p>
          <a:p>
            <a:pPr marL="305435" indent="-182880">
              <a:lnSpc>
                <a:spcPct val="100000"/>
              </a:lnSpc>
              <a:spcBef>
                <a:spcPts val="145"/>
              </a:spcBef>
              <a:buClr>
                <a:srgbClr val="E48312"/>
              </a:buClr>
              <a:buFont typeface="Calibri"/>
              <a:buChar char="◦"/>
              <a:tabLst>
                <a:tab pos="305435" algn="l"/>
              </a:tabLst>
            </a:pP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Possible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NOx generation</a:t>
            </a:r>
            <a:r>
              <a:rPr dirty="0" sz="1800" i="1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 i="1">
                <a:solidFill>
                  <a:srgbClr val="404040"/>
                </a:solidFill>
                <a:latin typeface="Calibri"/>
                <a:cs typeface="Calibri"/>
              </a:rPr>
              <a:t>and emissions </a:t>
            </a:r>
            <a:r>
              <a:rPr dirty="0" sz="1800" spc="-10" i="1">
                <a:solidFill>
                  <a:srgbClr val="404040"/>
                </a:solidFill>
                <a:latin typeface="Calibri"/>
                <a:cs typeface="Calibri"/>
              </a:rPr>
              <a:t>concerns</a:t>
            </a:r>
            <a:endParaRPr sz="18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59752" y="2276855"/>
            <a:ext cx="4288536" cy="292303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830362" y="5857239"/>
            <a:ext cx="5038725" cy="233045"/>
          </a:xfrm>
          <a:prstGeom prst="rect">
            <a:avLst/>
          </a:prstGeom>
        </p:spPr>
        <p:txBody>
          <a:bodyPr wrap="square" lIns="0" tIns="20955" rIns="0" bIns="0" rtlCol="0" vert="horz">
            <a:spAutoFit/>
          </a:bodyPr>
          <a:lstStyle/>
          <a:p>
            <a:pPr marL="12700" marR="5080">
              <a:lnSpc>
                <a:spcPts val="790"/>
              </a:lnSpc>
              <a:spcBef>
                <a:spcPts val="165"/>
              </a:spcBef>
            </a:pPr>
            <a:r>
              <a:rPr dirty="0" sz="700">
                <a:latin typeface="Calibri"/>
                <a:cs typeface="Calibri"/>
              </a:rPr>
              <a:t>Spyros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Georgilidakis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(2021,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June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14).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CFM</a:t>
            </a:r>
            <a:r>
              <a:rPr dirty="0" sz="700" spc="15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RISE:</a:t>
            </a:r>
            <a:r>
              <a:rPr dirty="0" sz="700" spc="5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GE</a:t>
            </a:r>
            <a:r>
              <a:rPr dirty="0" sz="700" i="1">
                <a:latin typeface="Calibri"/>
                <a:cs typeface="Calibri"/>
              </a:rPr>
              <a:t> &amp;</a:t>
            </a:r>
            <a:r>
              <a:rPr dirty="0" sz="700" spc="5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Safran</a:t>
            </a:r>
            <a:r>
              <a:rPr dirty="0" sz="700" spc="15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to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develop</a:t>
            </a:r>
            <a:r>
              <a:rPr dirty="0" sz="700" spc="15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Open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Rotor</a:t>
            </a:r>
            <a:r>
              <a:rPr dirty="0" sz="700" spc="5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Engine!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Mentour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>
                <a:latin typeface="Calibri"/>
                <a:cs typeface="Calibri"/>
              </a:rPr>
              <a:t>Pilot.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Retrieved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January</a:t>
            </a:r>
            <a:r>
              <a:rPr dirty="0" sz="70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3,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2023,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>
                <a:latin typeface="Calibri"/>
                <a:cs typeface="Calibri"/>
              </a:rPr>
              <a:t>from 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https://mentourpilot.com/cfm-rise-ge-safran-to-develop-open-rotor-engine/</a:t>
            </a:r>
            <a:endParaRPr sz="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76019" y="2979420"/>
            <a:ext cx="5057140" cy="1244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-60">
                <a:solidFill>
                  <a:srgbClr val="262626"/>
                </a:solidFill>
                <a:latin typeface="Calibri Light"/>
                <a:cs typeface="Calibri Light"/>
              </a:rPr>
              <a:t>Bypass</a:t>
            </a:r>
            <a:r>
              <a:rPr dirty="0" sz="8000" spc="-165">
                <a:solidFill>
                  <a:srgbClr val="262626"/>
                </a:solidFill>
                <a:latin typeface="Calibri Light"/>
                <a:cs typeface="Calibri Light"/>
              </a:rPr>
              <a:t> </a:t>
            </a:r>
            <a:r>
              <a:rPr dirty="0" sz="8000" spc="-60">
                <a:solidFill>
                  <a:srgbClr val="262626"/>
                </a:solidFill>
                <a:latin typeface="Calibri Light"/>
                <a:cs typeface="Calibri Light"/>
              </a:rPr>
              <a:t>Ratio</a:t>
            </a:r>
            <a:endParaRPr sz="8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76019" y="4434332"/>
            <a:ext cx="690689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50" i="1">
                <a:solidFill>
                  <a:srgbClr val="637052"/>
                </a:solidFill>
                <a:latin typeface="Calibri Light"/>
                <a:cs typeface="Calibri Light"/>
              </a:rPr>
              <a:t>FAN</a:t>
            </a:r>
            <a:r>
              <a:rPr dirty="0" sz="2400" spc="190" i="1">
                <a:solidFill>
                  <a:srgbClr val="637052"/>
                </a:solidFill>
                <a:latin typeface="Calibri Light"/>
                <a:cs typeface="Calibri Light"/>
              </a:rPr>
              <a:t> </a:t>
            </a:r>
            <a:r>
              <a:rPr dirty="0" sz="2400" spc="200" i="1">
                <a:solidFill>
                  <a:srgbClr val="637052"/>
                </a:solidFill>
                <a:latin typeface="Calibri Light"/>
                <a:cs typeface="Calibri Light"/>
              </a:rPr>
              <a:t>AND</a:t>
            </a:r>
            <a:r>
              <a:rPr dirty="0" sz="2400" spc="190" i="1">
                <a:solidFill>
                  <a:srgbClr val="637052"/>
                </a:solidFill>
                <a:latin typeface="Calibri Light"/>
                <a:cs typeface="Calibri Light"/>
              </a:rPr>
              <a:t> CORE </a:t>
            </a:r>
            <a:r>
              <a:rPr dirty="0" sz="2400" spc="200" i="1">
                <a:solidFill>
                  <a:srgbClr val="637052"/>
                </a:solidFill>
                <a:latin typeface="Calibri Light"/>
                <a:cs typeface="Calibri Light"/>
              </a:rPr>
              <a:t>SIZING,</a:t>
            </a:r>
            <a:r>
              <a:rPr dirty="0" sz="2400" spc="190" i="1">
                <a:solidFill>
                  <a:srgbClr val="637052"/>
                </a:solidFill>
                <a:latin typeface="Calibri Light"/>
                <a:cs typeface="Calibri Light"/>
              </a:rPr>
              <a:t> </a:t>
            </a:r>
            <a:r>
              <a:rPr dirty="0" sz="2400" spc="195" i="1">
                <a:solidFill>
                  <a:srgbClr val="637052"/>
                </a:solidFill>
                <a:latin typeface="Calibri Light"/>
                <a:cs typeface="Calibri Light"/>
              </a:rPr>
              <a:t>PROPULSIVE</a:t>
            </a:r>
            <a:r>
              <a:rPr dirty="0" sz="2400" spc="190" i="1">
                <a:solidFill>
                  <a:srgbClr val="637052"/>
                </a:solidFill>
                <a:latin typeface="Calibri Light"/>
                <a:cs typeface="Calibri Light"/>
              </a:rPr>
              <a:t> </a:t>
            </a:r>
            <a:r>
              <a:rPr dirty="0" sz="2400" spc="175" i="1">
                <a:solidFill>
                  <a:srgbClr val="637052"/>
                </a:solidFill>
                <a:latin typeface="Calibri Light"/>
                <a:cs typeface="Calibri Light"/>
              </a:rPr>
              <a:t>EFFICIENCY</a:t>
            </a:r>
            <a:endParaRPr sz="2400">
              <a:latin typeface="Calibri Light"/>
              <a:cs typeface="Calibri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019" y="910844"/>
            <a:ext cx="5575935" cy="7569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none" spc="-55"/>
              <a:t>Increasing</a:t>
            </a:r>
            <a:r>
              <a:rPr dirty="0" u="none" spc="-130"/>
              <a:t> </a:t>
            </a:r>
            <a:r>
              <a:rPr dirty="0" u="none" spc="-50"/>
              <a:t>Bypass</a:t>
            </a:r>
            <a:r>
              <a:rPr dirty="0" u="none" spc="-114"/>
              <a:t> </a:t>
            </a:r>
            <a:r>
              <a:rPr dirty="0" u="none" spc="-55"/>
              <a:t>Ratio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76019" y="1674876"/>
            <a:ext cx="5192395" cy="15570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Higher bypass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ratio improves propulsive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efficiency </a:t>
            </a:r>
            <a:r>
              <a:rPr dirty="0" sz="2000" spc="-44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Bypass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ratio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can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be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increased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by:</a:t>
            </a:r>
            <a:endParaRPr sz="2000">
              <a:latin typeface="Calibri"/>
              <a:cs typeface="Calibri"/>
            </a:endParaRPr>
          </a:p>
          <a:p>
            <a:pPr marL="305435" indent="-182880">
              <a:lnSpc>
                <a:spcPct val="100000"/>
              </a:lnSpc>
              <a:spcBef>
                <a:spcPts val="200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Increasing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fan</a:t>
            </a:r>
            <a:r>
              <a:rPr dirty="0" sz="1800" spc="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size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(in</a:t>
            </a:r>
            <a:r>
              <a:rPr dirty="0" sz="1800" spc="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relation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to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engine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core)</a:t>
            </a:r>
            <a:endParaRPr sz="1800">
              <a:latin typeface="Calibri"/>
              <a:cs typeface="Calibri"/>
            </a:endParaRPr>
          </a:p>
          <a:p>
            <a:pPr marL="305435" indent="-182880">
              <a:lnSpc>
                <a:spcPct val="100000"/>
              </a:lnSpc>
              <a:spcBef>
                <a:spcPts val="335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Decreasing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core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size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(in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relation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to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fan)</a:t>
            </a:r>
            <a:endParaRPr sz="18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55571" y="2305254"/>
            <a:ext cx="4054678" cy="340729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173231" y="5796279"/>
            <a:ext cx="5817235" cy="132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00" spc="-5" i="1">
                <a:latin typeface="Calibri"/>
                <a:cs typeface="Calibri"/>
              </a:rPr>
              <a:t>Leap-1B</a:t>
            </a:r>
            <a:r>
              <a:rPr dirty="0" sz="700" spc="-5">
                <a:latin typeface="Calibri"/>
                <a:cs typeface="Calibri"/>
              </a:rPr>
              <a:t>.</a:t>
            </a:r>
            <a:r>
              <a:rPr dirty="0" sz="700" spc="4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(n.d.).</a:t>
            </a:r>
            <a:r>
              <a:rPr dirty="0" sz="700" spc="4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Retrieved</a:t>
            </a:r>
            <a:r>
              <a:rPr dirty="0" sz="700" spc="3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January</a:t>
            </a:r>
            <a:r>
              <a:rPr dirty="0" sz="700" spc="4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3,</a:t>
            </a:r>
            <a:r>
              <a:rPr dirty="0" sz="700" spc="4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2023,</a:t>
            </a:r>
            <a:r>
              <a:rPr dirty="0" sz="700" spc="40">
                <a:latin typeface="Calibri"/>
                <a:cs typeface="Calibri"/>
              </a:rPr>
              <a:t> </a:t>
            </a:r>
            <a:r>
              <a:rPr dirty="0" sz="700">
                <a:latin typeface="Calibri"/>
                <a:cs typeface="Calibri"/>
              </a:rPr>
              <a:t>from</a:t>
            </a:r>
            <a:r>
              <a:rPr dirty="0" sz="700" spc="5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https://</a:t>
            </a:r>
            <a:r>
              <a:rPr dirty="0" sz="700" spc="-5">
                <a:latin typeface="Calibri"/>
                <a:cs typeface="Calibri"/>
                <a:hlinkClick r:id="rId3"/>
              </a:rPr>
              <a:t>www.safran-group.com/products-services/leap-1b-new-generation-engine-single-aisle-commercial-jets.</a:t>
            </a:r>
            <a:endParaRPr sz="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019" y="910844"/>
            <a:ext cx="5768340" cy="7569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none" spc="-50"/>
              <a:t>Bypass</a:t>
            </a:r>
            <a:r>
              <a:rPr dirty="0" u="none" spc="-125"/>
              <a:t> </a:t>
            </a:r>
            <a:r>
              <a:rPr dirty="0" u="none" spc="-50"/>
              <a:t>Ratio</a:t>
            </a:r>
            <a:r>
              <a:rPr dirty="0" u="none" spc="-130"/>
              <a:t> </a:t>
            </a:r>
            <a:r>
              <a:rPr dirty="0" u="none" spc="-60"/>
              <a:t>Limitations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76019" y="1799053"/>
            <a:ext cx="5145405" cy="3529965"/>
          </a:xfrm>
          <a:prstGeom prst="rect">
            <a:avLst/>
          </a:prstGeom>
        </p:spPr>
        <p:txBody>
          <a:bodyPr wrap="square" lIns="0" tIns="406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Tip</a:t>
            </a:r>
            <a:r>
              <a:rPr dirty="0" sz="2000" spc="-5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Speed</a:t>
            </a:r>
            <a:endParaRPr sz="2000">
              <a:latin typeface="Calibri"/>
              <a:cs typeface="Calibri"/>
            </a:endParaRPr>
          </a:p>
          <a:p>
            <a:pPr marL="305435" marR="34925" indent="-182880">
              <a:lnSpc>
                <a:spcPts val="2020"/>
              </a:lnSpc>
              <a:spcBef>
                <a:spcPts val="385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fan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diameter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=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lower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 allowable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rotational </a:t>
            </a:r>
            <a:r>
              <a:rPr dirty="0" sz="1800" spc="-39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velocity</a:t>
            </a:r>
            <a:endParaRPr sz="1800">
              <a:latin typeface="Calibri"/>
              <a:cs typeface="Calibri"/>
            </a:endParaRPr>
          </a:p>
          <a:p>
            <a:pPr marL="305435" marR="78105" indent="-182880">
              <a:lnSpc>
                <a:spcPts val="1989"/>
              </a:lnSpc>
              <a:spcBef>
                <a:spcPts val="495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Engine</a:t>
            </a:r>
            <a:r>
              <a:rPr dirty="0" sz="1800" spc="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core</a:t>
            </a:r>
            <a:r>
              <a:rPr dirty="0" sz="1800" spc="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optimal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rotational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velocity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likely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higher </a:t>
            </a:r>
            <a:r>
              <a:rPr dirty="0" sz="1800" spc="-39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than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fan</a:t>
            </a:r>
            <a:r>
              <a:rPr dirty="0" sz="1800" spc="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rotational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velocity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optimum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or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limit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00"/>
              </a:spcBef>
            </a:pP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Material</a:t>
            </a:r>
            <a:r>
              <a:rPr dirty="0" sz="2000" spc="-3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Strength</a:t>
            </a:r>
            <a:endParaRPr sz="2000">
              <a:latin typeface="Calibri"/>
              <a:cs typeface="Calibri"/>
            </a:endParaRPr>
          </a:p>
          <a:p>
            <a:pPr marL="305435" marR="542925" indent="-182880">
              <a:lnSpc>
                <a:spcPts val="1900"/>
              </a:lnSpc>
              <a:spcBef>
                <a:spcPts val="480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blade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diameter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=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bending </a:t>
            </a:r>
            <a:r>
              <a:rPr dirty="0" sz="1800" spc="-39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moments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and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stresses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on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blades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35"/>
              </a:spcBef>
            </a:pP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Installation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Considerations</a:t>
            </a:r>
            <a:endParaRPr sz="2000">
              <a:latin typeface="Calibri"/>
              <a:cs typeface="Calibri"/>
            </a:endParaRPr>
          </a:p>
          <a:p>
            <a:pPr marL="305435" marR="5080" indent="-182880">
              <a:lnSpc>
                <a:spcPts val="1989"/>
              </a:lnSpc>
              <a:spcBef>
                <a:spcPts val="409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Must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fit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under wing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of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narrow-body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aircraft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without </a:t>
            </a:r>
            <a:r>
              <a:rPr dirty="0" sz="1800" spc="-39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ground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strike,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or on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rear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of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fuselage,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etc.</a:t>
            </a:r>
            <a:endParaRPr sz="18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17207" y="2420111"/>
            <a:ext cx="4931663" cy="287426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5979336" y="6009640"/>
            <a:ext cx="5837555" cy="236220"/>
          </a:xfrm>
          <a:prstGeom prst="rect">
            <a:avLst/>
          </a:prstGeom>
        </p:spPr>
        <p:txBody>
          <a:bodyPr wrap="square" lIns="0" tIns="18415" rIns="0" bIns="0" rtlCol="0" vert="horz">
            <a:spAutoFit/>
          </a:bodyPr>
          <a:lstStyle/>
          <a:p>
            <a:pPr marL="12700" marR="5080">
              <a:lnSpc>
                <a:spcPts val="819"/>
              </a:lnSpc>
              <a:spcBef>
                <a:spcPts val="145"/>
              </a:spcBef>
            </a:pPr>
            <a:r>
              <a:rPr dirty="0" sz="700" spc="-5" i="1">
                <a:latin typeface="Calibri"/>
                <a:cs typeface="Calibri"/>
              </a:rPr>
              <a:t>Cfm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Leap</a:t>
            </a:r>
            <a:r>
              <a:rPr dirty="0" sz="700" spc="20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on</a:t>
            </a:r>
            <a:r>
              <a:rPr dirty="0" sz="700" spc="2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737-Max</a:t>
            </a:r>
            <a:r>
              <a:rPr dirty="0" sz="700" spc="-5">
                <a:latin typeface="Calibri"/>
                <a:cs typeface="Calibri"/>
              </a:rPr>
              <a:t>.</a:t>
            </a:r>
            <a:r>
              <a:rPr dirty="0" sz="700" spc="1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(n.d.).</a:t>
            </a:r>
            <a:r>
              <a:rPr dirty="0" sz="700" spc="1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Flight</a:t>
            </a:r>
            <a:r>
              <a:rPr dirty="0" sz="700" spc="2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Global.</a:t>
            </a:r>
            <a:r>
              <a:rPr dirty="0" sz="700" spc="1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Retrieved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January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3,</a:t>
            </a:r>
            <a:r>
              <a:rPr dirty="0" sz="700" spc="1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2023,</a:t>
            </a:r>
            <a:r>
              <a:rPr dirty="0" sz="700" spc="15">
                <a:latin typeface="Calibri"/>
                <a:cs typeface="Calibri"/>
              </a:rPr>
              <a:t> </a:t>
            </a:r>
            <a:r>
              <a:rPr dirty="0" sz="700">
                <a:latin typeface="Calibri"/>
                <a:cs typeface="Calibri"/>
              </a:rPr>
              <a:t>from</a:t>
            </a:r>
            <a:r>
              <a:rPr dirty="0" sz="700" spc="2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https://</a:t>
            </a:r>
            <a:r>
              <a:rPr dirty="0" sz="700" spc="-5">
                <a:latin typeface="Calibri"/>
                <a:cs typeface="Calibri"/>
                <a:hlinkClick r:id="rId3"/>
              </a:rPr>
              <a:t>www.flightglobal.com/engines/cfm-to-build-10-737-max-engines-weekly-for- </a:t>
            </a:r>
            <a:r>
              <a:rPr dirty="0" sz="70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2020/136959.article.</a:t>
            </a:r>
            <a:endParaRPr sz="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  <a:tabLst>
                <a:tab pos="10141585" algn="l"/>
              </a:tabLst>
            </a:pPr>
            <a:r>
              <a:rPr dirty="0" spc="-55"/>
              <a:t>Increased</a:t>
            </a:r>
            <a:r>
              <a:rPr dirty="0" spc="-110"/>
              <a:t> </a:t>
            </a:r>
            <a:r>
              <a:rPr dirty="0" spc="-50"/>
              <a:t>Bypass</a:t>
            </a:r>
            <a:r>
              <a:rPr dirty="0" spc="-105"/>
              <a:t> </a:t>
            </a:r>
            <a:r>
              <a:rPr dirty="0" spc="-55"/>
              <a:t>Ratio	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4580" y="2013203"/>
            <a:ext cx="4737100" cy="1884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3505">
              <a:lnSpc>
                <a:spcPct val="100000"/>
              </a:lnSpc>
              <a:spcBef>
                <a:spcPts val="100"/>
              </a:spcBef>
            </a:pPr>
            <a:r>
              <a:rPr dirty="0" sz="2000" spc="-5">
                <a:solidFill>
                  <a:srgbClr val="637052"/>
                </a:solidFill>
                <a:latin typeface="Calibri"/>
                <a:cs typeface="Calibri"/>
              </a:rPr>
              <a:t>PROS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750">
              <a:latin typeface="Calibri"/>
              <a:cs typeface="Calibri"/>
            </a:endParaRPr>
          </a:p>
          <a:p>
            <a:pPr marL="103505" marR="5080" indent="-91440">
              <a:lnSpc>
                <a:spcPts val="2210"/>
              </a:lnSpc>
              <a:spcBef>
                <a:spcPts val="5"/>
              </a:spcBef>
              <a:buClr>
                <a:srgbClr val="E48312"/>
              </a:buClr>
              <a:buSzPct val="95000"/>
              <a:buFont typeface="Arial MT"/>
              <a:buChar char="•"/>
              <a:tabLst>
                <a:tab pos="104139" algn="l"/>
              </a:tabLst>
            </a:pP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Improved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propulsive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efficiency (higher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mass- </a:t>
            </a:r>
            <a:r>
              <a:rPr dirty="0" sz="2000" spc="-434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40">
                <a:solidFill>
                  <a:srgbClr val="404040"/>
                </a:solidFill>
                <a:latin typeface="Calibri"/>
                <a:cs typeface="Calibri"/>
              </a:rPr>
              <a:t>flow,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reduced fuel burn)</a:t>
            </a:r>
            <a:endParaRPr sz="2000">
              <a:latin typeface="Calibri"/>
              <a:cs typeface="Calibri"/>
            </a:endParaRPr>
          </a:p>
          <a:p>
            <a:pPr marL="103505" marR="817244" indent="-91440">
              <a:lnSpc>
                <a:spcPts val="2090"/>
              </a:lnSpc>
              <a:spcBef>
                <a:spcPts val="1480"/>
              </a:spcBef>
              <a:buClr>
                <a:srgbClr val="E48312"/>
              </a:buClr>
              <a:buSzPct val="95000"/>
              <a:buFont typeface="Arial MT"/>
              <a:buChar char="•"/>
              <a:tabLst>
                <a:tab pos="104139" algn="l"/>
              </a:tabLst>
            </a:pP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Improved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 static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thrust </a:t>
            </a:r>
            <a:r>
              <a:rPr dirty="0" sz="2000" spc="-30">
                <a:solidFill>
                  <a:srgbClr val="404040"/>
                </a:solidFill>
                <a:latin typeface="Calibri"/>
                <a:cs typeface="Calibri"/>
              </a:rPr>
              <a:t>(takeoff,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climb </a:t>
            </a:r>
            <a:r>
              <a:rPr dirty="0" sz="2000" spc="-44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performance)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05220" y="2013203"/>
            <a:ext cx="4498975" cy="1884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3505">
              <a:lnSpc>
                <a:spcPct val="100000"/>
              </a:lnSpc>
              <a:spcBef>
                <a:spcPts val="100"/>
              </a:spcBef>
            </a:pPr>
            <a:r>
              <a:rPr dirty="0" sz="2000" spc="-10">
                <a:solidFill>
                  <a:srgbClr val="637052"/>
                </a:solidFill>
                <a:latin typeface="Calibri"/>
                <a:cs typeface="Calibri"/>
              </a:rPr>
              <a:t>CONS</a:t>
            </a:r>
            <a:endParaRPr sz="2000">
              <a:latin typeface="Calibri"/>
              <a:cs typeface="Calibri"/>
            </a:endParaRPr>
          </a:p>
          <a:p>
            <a:pPr marL="104139" indent="-91440">
              <a:lnSpc>
                <a:spcPct val="100000"/>
              </a:lnSpc>
              <a:spcBef>
                <a:spcPts val="1945"/>
              </a:spcBef>
              <a:buClr>
                <a:srgbClr val="E48312"/>
              </a:buClr>
              <a:buSzPct val="95000"/>
              <a:buFont typeface="Arial MT"/>
              <a:buChar char="•"/>
              <a:tabLst>
                <a:tab pos="104139" algn="l"/>
              </a:tabLst>
            </a:pP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Installation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difficulties</a:t>
            </a:r>
            <a:endParaRPr sz="2000">
              <a:latin typeface="Calibri"/>
              <a:cs typeface="Calibri"/>
            </a:endParaRPr>
          </a:p>
          <a:p>
            <a:pPr marL="103505" marR="5080" indent="-91440">
              <a:lnSpc>
                <a:spcPct val="89500"/>
              </a:lnSpc>
              <a:spcBef>
                <a:spcPts val="1450"/>
              </a:spcBef>
              <a:buClr>
                <a:srgbClr val="E48312"/>
              </a:buClr>
              <a:buSzPct val="95000"/>
              <a:buFont typeface="Arial MT"/>
              <a:buChar char="•"/>
              <a:tabLst>
                <a:tab pos="104139" algn="l"/>
              </a:tabLst>
            </a:pP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Difficult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to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balance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core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rotational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velocity </a:t>
            </a:r>
            <a:r>
              <a:rPr dirty="0" sz="2000" spc="-44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requirements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with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fan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rotational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velocity 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limitations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76019" y="2979420"/>
            <a:ext cx="7564755" cy="1244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-60">
                <a:solidFill>
                  <a:srgbClr val="262626"/>
                </a:solidFill>
                <a:latin typeface="Calibri Light"/>
                <a:cs typeface="Calibri Light"/>
              </a:rPr>
              <a:t>Compression</a:t>
            </a:r>
            <a:r>
              <a:rPr dirty="0" sz="8000" spc="-155">
                <a:solidFill>
                  <a:srgbClr val="262626"/>
                </a:solidFill>
                <a:latin typeface="Calibri Light"/>
                <a:cs typeface="Calibri Light"/>
              </a:rPr>
              <a:t> </a:t>
            </a:r>
            <a:r>
              <a:rPr dirty="0" sz="8000" spc="-60">
                <a:solidFill>
                  <a:srgbClr val="262626"/>
                </a:solidFill>
                <a:latin typeface="Calibri Light"/>
                <a:cs typeface="Calibri Light"/>
              </a:rPr>
              <a:t>Ratio</a:t>
            </a:r>
            <a:endParaRPr sz="8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76019" y="4434332"/>
            <a:ext cx="791654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190" i="1">
                <a:solidFill>
                  <a:srgbClr val="637052"/>
                </a:solidFill>
                <a:latin typeface="Calibri Light"/>
                <a:cs typeface="Calibri Light"/>
              </a:rPr>
              <a:t>COMPRESSOR</a:t>
            </a:r>
            <a:r>
              <a:rPr dirty="0" sz="2400" spc="200" i="1">
                <a:solidFill>
                  <a:srgbClr val="637052"/>
                </a:solidFill>
                <a:latin typeface="Calibri Light"/>
                <a:cs typeface="Calibri Light"/>
              </a:rPr>
              <a:t> AND </a:t>
            </a:r>
            <a:r>
              <a:rPr dirty="0" sz="2400" spc="185" i="1">
                <a:solidFill>
                  <a:srgbClr val="637052"/>
                </a:solidFill>
                <a:latin typeface="Calibri Light"/>
                <a:cs typeface="Calibri Light"/>
              </a:rPr>
              <a:t>COMBUSTOR,</a:t>
            </a:r>
            <a:r>
              <a:rPr dirty="0" sz="2400" spc="200" i="1">
                <a:solidFill>
                  <a:srgbClr val="637052"/>
                </a:solidFill>
                <a:latin typeface="Calibri Light"/>
                <a:cs typeface="Calibri Light"/>
              </a:rPr>
              <a:t> </a:t>
            </a:r>
            <a:r>
              <a:rPr dirty="0" sz="2400" spc="195" i="1">
                <a:solidFill>
                  <a:srgbClr val="637052"/>
                </a:solidFill>
                <a:latin typeface="Calibri Light"/>
                <a:cs typeface="Calibri Light"/>
              </a:rPr>
              <a:t>THERMAL</a:t>
            </a:r>
            <a:r>
              <a:rPr dirty="0" sz="2400" spc="200" i="1">
                <a:solidFill>
                  <a:srgbClr val="637052"/>
                </a:solidFill>
                <a:latin typeface="Calibri Light"/>
                <a:cs typeface="Calibri Light"/>
              </a:rPr>
              <a:t> </a:t>
            </a:r>
            <a:r>
              <a:rPr dirty="0" sz="2400" spc="175" i="1">
                <a:solidFill>
                  <a:srgbClr val="637052"/>
                </a:solidFill>
                <a:latin typeface="Calibri Light"/>
                <a:cs typeface="Calibri Light"/>
              </a:rPr>
              <a:t>EFFICIENCY</a:t>
            </a:r>
            <a:endParaRPr sz="2400">
              <a:latin typeface="Calibri Light"/>
              <a:cs typeface="Calibri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019" y="910844"/>
            <a:ext cx="7065645" cy="7569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none" spc="-55"/>
              <a:t>Increasing</a:t>
            </a:r>
            <a:r>
              <a:rPr dirty="0" u="none" spc="-125"/>
              <a:t> </a:t>
            </a:r>
            <a:r>
              <a:rPr dirty="0" u="none" spc="-55"/>
              <a:t>Compression</a:t>
            </a:r>
            <a:r>
              <a:rPr dirty="0" u="none" spc="-114"/>
              <a:t> </a:t>
            </a:r>
            <a:r>
              <a:rPr dirty="0" u="none" spc="-55"/>
              <a:t>Ratio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76019" y="1827276"/>
            <a:ext cx="4601845" cy="3068320"/>
          </a:xfrm>
          <a:prstGeom prst="rect">
            <a:avLst/>
          </a:prstGeom>
        </p:spPr>
        <p:txBody>
          <a:bodyPr wrap="square" lIns="0" tIns="41910" rIns="0" bIns="0" rtlCol="0" vert="horz">
            <a:spAutoFit/>
          </a:bodyPr>
          <a:lstStyle/>
          <a:p>
            <a:pPr marL="12700" marR="102235">
              <a:lnSpc>
                <a:spcPts val="2210"/>
              </a:lnSpc>
              <a:spcBef>
                <a:spcPts val="330"/>
              </a:spcBef>
            </a:pP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Higher compression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ratio improves 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thermal </a:t>
            </a:r>
            <a:r>
              <a:rPr dirty="0" sz="2000" spc="-44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and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 combustive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efficiency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55"/>
              </a:spcBef>
            </a:pP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Compression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ratio</a:t>
            </a:r>
            <a:r>
              <a:rPr dirty="0" sz="2000" spc="-2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can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be increased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by:</a:t>
            </a:r>
            <a:endParaRPr sz="2000">
              <a:latin typeface="Calibri"/>
              <a:cs typeface="Calibri"/>
            </a:endParaRPr>
          </a:p>
          <a:p>
            <a:pPr marL="305435" marR="451484" indent="-182880">
              <a:lnSpc>
                <a:spcPts val="1989"/>
              </a:lnSpc>
              <a:spcBef>
                <a:spcPts val="315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Increasing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core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rotational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velocity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(if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core </a:t>
            </a:r>
            <a:r>
              <a:rPr dirty="0" sz="1800" spc="-39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diameter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 is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20">
                <a:solidFill>
                  <a:srgbClr val="404040"/>
                </a:solidFill>
                <a:latin typeface="Calibri"/>
                <a:cs typeface="Calibri"/>
              </a:rPr>
              <a:t>kept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the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same)</a:t>
            </a:r>
            <a:endParaRPr sz="1800">
              <a:latin typeface="Calibri"/>
              <a:cs typeface="Calibri"/>
            </a:endParaRPr>
          </a:p>
          <a:p>
            <a:pPr marL="305435" marR="5080" indent="-182880">
              <a:lnSpc>
                <a:spcPts val="2020"/>
              </a:lnSpc>
              <a:spcBef>
                <a:spcPts val="480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Increasing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core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diameter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(larger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compressor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 blades,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more</a:t>
            </a:r>
            <a:r>
              <a:rPr dirty="0" sz="1800" spc="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energy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put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into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air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compression)</a:t>
            </a:r>
            <a:endParaRPr sz="1800">
              <a:latin typeface="Calibri"/>
              <a:cs typeface="Calibri"/>
            </a:endParaRPr>
          </a:p>
          <a:p>
            <a:pPr marL="305435" indent="-182880">
              <a:lnSpc>
                <a:spcPct val="100000"/>
              </a:lnSpc>
              <a:spcBef>
                <a:spcPts val="290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Increasing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number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of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stages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 in</a:t>
            </a:r>
            <a:r>
              <a:rPr dirty="0" sz="1800" spc="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compressor</a:t>
            </a:r>
            <a:endParaRPr sz="1800">
              <a:latin typeface="Calibri"/>
              <a:cs typeface="Calibri"/>
            </a:endParaRPr>
          </a:p>
          <a:p>
            <a:pPr marL="305435" marR="279400" indent="-182880">
              <a:lnSpc>
                <a:spcPts val="1900"/>
              </a:lnSpc>
              <a:spcBef>
                <a:spcPts val="710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Adding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supplementary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fan</a:t>
            </a:r>
            <a:r>
              <a:rPr dirty="0" sz="1800" spc="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5">
                <a:solidFill>
                  <a:srgbClr val="404040"/>
                </a:solidFill>
                <a:latin typeface="Calibri"/>
                <a:cs typeface="Calibri"/>
              </a:rPr>
              <a:t>stages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that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‘pre- </a:t>
            </a:r>
            <a:r>
              <a:rPr dirty="0" sz="1800" spc="-39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10">
                <a:solidFill>
                  <a:srgbClr val="404040"/>
                </a:solidFill>
                <a:latin typeface="Calibri"/>
                <a:cs typeface="Calibri"/>
              </a:rPr>
              <a:t>compress’</a:t>
            </a:r>
            <a:r>
              <a:rPr dirty="0" sz="18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800" spc="-5">
                <a:solidFill>
                  <a:srgbClr val="404040"/>
                </a:solidFill>
                <a:latin typeface="Calibri"/>
                <a:cs typeface="Calibri"/>
              </a:rPr>
              <a:t>air</a:t>
            </a:r>
            <a:endParaRPr sz="18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19474" y="2163328"/>
            <a:ext cx="4259430" cy="311022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5409629" y="5902959"/>
            <a:ext cx="6515100" cy="233045"/>
          </a:xfrm>
          <a:prstGeom prst="rect">
            <a:avLst/>
          </a:prstGeom>
        </p:spPr>
        <p:txBody>
          <a:bodyPr wrap="square" lIns="0" tIns="20955" rIns="0" bIns="0" rtlCol="0" vert="horz">
            <a:spAutoFit/>
          </a:bodyPr>
          <a:lstStyle/>
          <a:p>
            <a:pPr marL="12700" marR="5080">
              <a:lnSpc>
                <a:spcPts val="790"/>
              </a:lnSpc>
              <a:spcBef>
                <a:spcPts val="165"/>
              </a:spcBef>
            </a:pPr>
            <a:r>
              <a:rPr dirty="0" sz="700" spc="-5">
                <a:latin typeface="Calibri"/>
                <a:cs typeface="Calibri"/>
              </a:rPr>
              <a:t>Epstein.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(n.d.).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Figure</a:t>
            </a:r>
            <a:r>
              <a:rPr dirty="0" sz="700" spc="2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11.9: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Pressure</a:t>
            </a:r>
            <a:r>
              <a:rPr dirty="0" sz="700" spc="2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ratio</a:t>
            </a:r>
            <a:r>
              <a:rPr dirty="0" sz="700" spc="15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trends</a:t>
            </a:r>
            <a:r>
              <a:rPr dirty="0" sz="700" spc="2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for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commercial</a:t>
            </a:r>
            <a:r>
              <a:rPr dirty="0" sz="700" spc="2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transport</a:t>
            </a:r>
            <a:r>
              <a:rPr dirty="0" sz="700" spc="15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engines</a:t>
            </a:r>
            <a:r>
              <a:rPr dirty="0" sz="700" spc="2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(Epstein,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1998)</a:t>
            </a:r>
            <a:r>
              <a:rPr dirty="0" sz="700" spc="-5">
                <a:latin typeface="Calibri"/>
                <a:cs typeface="Calibri"/>
              </a:rPr>
              <a:t>.</a:t>
            </a:r>
            <a:r>
              <a:rPr dirty="0" sz="700" spc="1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11.5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trends</a:t>
            </a:r>
            <a:r>
              <a:rPr dirty="0" sz="700" spc="20">
                <a:latin typeface="Calibri"/>
                <a:cs typeface="Calibri"/>
              </a:rPr>
              <a:t> </a:t>
            </a:r>
            <a:r>
              <a:rPr dirty="0" sz="700">
                <a:latin typeface="Calibri"/>
                <a:cs typeface="Calibri"/>
              </a:rPr>
              <a:t>in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thermal</a:t>
            </a:r>
            <a:r>
              <a:rPr dirty="0" sz="700" spc="2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and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propulsive</a:t>
            </a:r>
            <a:r>
              <a:rPr dirty="0" sz="700" spc="1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efficiency.</a:t>
            </a:r>
            <a:r>
              <a:rPr dirty="0" sz="700" spc="1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Retrieved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January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3,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2023,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>
                <a:latin typeface="Calibri"/>
                <a:cs typeface="Calibri"/>
              </a:rPr>
              <a:t>from 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  <a:hlinkClick r:id="rId3"/>
              </a:rPr>
              <a:t>http://web.mit.edu/16.unified/www/FALL/thermodynamics/notes/node84.html</a:t>
            </a:r>
            <a:endParaRPr sz="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6019" y="910844"/>
            <a:ext cx="7256780" cy="7569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none" spc="-55"/>
              <a:t>Compression</a:t>
            </a:r>
            <a:r>
              <a:rPr dirty="0" u="none" spc="-110"/>
              <a:t> </a:t>
            </a:r>
            <a:r>
              <a:rPr dirty="0" u="none" spc="-55"/>
              <a:t>Ratio</a:t>
            </a:r>
            <a:r>
              <a:rPr dirty="0" u="none" spc="-114"/>
              <a:t> </a:t>
            </a:r>
            <a:r>
              <a:rPr dirty="0" u="none" spc="-60"/>
              <a:t>Limitations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76019" y="1816608"/>
            <a:ext cx="4725035" cy="1788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spc="-10">
                <a:solidFill>
                  <a:srgbClr val="404040"/>
                </a:solidFill>
                <a:latin typeface="Calibri"/>
                <a:cs typeface="Calibri"/>
              </a:rPr>
              <a:t>Material</a:t>
            </a:r>
            <a:r>
              <a:rPr dirty="0" sz="1700" spc="-3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700" spc="-10">
                <a:solidFill>
                  <a:srgbClr val="404040"/>
                </a:solidFill>
                <a:latin typeface="Calibri"/>
                <a:cs typeface="Calibri"/>
              </a:rPr>
              <a:t>Strength</a:t>
            </a:r>
            <a:endParaRPr sz="1700">
              <a:latin typeface="Calibri"/>
              <a:cs typeface="Calibri"/>
            </a:endParaRPr>
          </a:p>
          <a:p>
            <a:pPr marL="305435" marR="5080" indent="-182880">
              <a:lnSpc>
                <a:spcPts val="1490"/>
              </a:lnSpc>
              <a:spcBef>
                <a:spcPts val="360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Increased compression </a:t>
            </a:r>
            <a:r>
              <a:rPr dirty="0" sz="1500">
                <a:solidFill>
                  <a:srgbClr val="404040"/>
                </a:solidFill>
                <a:latin typeface="Calibri"/>
                <a:cs typeface="Calibri"/>
              </a:rPr>
              <a:t>= 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increased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forces 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on compressor </a:t>
            </a:r>
            <a:r>
              <a:rPr dirty="0" sz="1500" spc="-32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blades</a:t>
            </a:r>
            <a:endParaRPr sz="1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00"/>
              </a:spcBef>
            </a:pPr>
            <a:r>
              <a:rPr dirty="0" sz="1700" spc="-5">
                <a:solidFill>
                  <a:srgbClr val="404040"/>
                </a:solidFill>
                <a:latin typeface="Calibri"/>
                <a:cs typeface="Calibri"/>
              </a:rPr>
              <a:t>Thermal</a:t>
            </a:r>
            <a:r>
              <a:rPr dirty="0" sz="1700" spc="-3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700" spc="-5">
                <a:solidFill>
                  <a:srgbClr val="404040"/>
                </a:solidFill>
                <a:latin typeface="Calibri"/>
                <a:cs typeface="Calibri"/>
              </a:rPr>
              <a:t>Limits</a:t>
            </a:r>
            <a:endParaRPr sz="1700">
              <a:latin typeface="Calibri"/>
              <a:cs typeface="Calibri"/>
            </a:endParaRPr>
          </a:p>
          <a:p>
            <a:pPr marL="305435" marR="423545" indent="-182880">
              <a:lnSpc>
                <a:spcPts val="1490"/>
              </a:lnSpc>
              <a:spcBef>
                <a:spcPts val="385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Increased compression </a:t>
            </a:r>
            <a:r>
              <a:rPr dirty="0" sz="1500">
                <a:solidFill>
                  <a:srgbClr val="404040"/>
                </a:solidFill>
                <a:latin typeface="Calibri"/>
                <a:cs typeface="Calibri"/>
              </a:rPr>
              <a:t>= 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higher air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temperatures at </a:t>
            </a:r>
            <a:r>
              <a:rPr dirty="0" sz="1500" spc="-32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compressor and </a:t>
            </a:r>
            <a:r>
              <a:rPr dirty="0" sz="1500">
                <a:solidFill>
                  <a:srgbClr val="404040"/>
                </a:solidFill>
                <a:latin typeface="Calibri"/>
                <a:cs typeface="Calibri"/>
              </a:rPr>
              <a:t>in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combustor</a:t>
            </a:r>
            <a:endParaRPr sz="1500">
              <a:latin typeface="Calibri"/>
              <a:cs typeface="Calibri"/>
            </a:endParaRPr>
          </a:p>
          <a:p>
            <a:pPr marL="305435" indent="-182880">
              <a:lnSpc>
                <a:spcPct val="100000"/>
              </a:lnSpc>
              <a:spcBef>
                <a:spcPts val="195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Material</a:t>
            </a:r>
            <a:r>
              <a:rPr dirty="0" sz="15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5">
                <a:solidFill>
                  <a:srgbClr val="404040"/>
                </a:solidFill>
                <a:latin typeface="Calibri"/>
                <a:cs typeface="Calibri"/>
              </a:rPr>
              <a:t>strength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changes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>
                <a:solidFill>
                  <a:srgbClr val="404040"/>
                </a:solidFill>
                <a:latin typeface="Calibri"/>
                <a:cs typeface="Calibri"/>
              </a:rPr>
              <a:t>with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temperature</a:t>
            </a:r>
            <a:r>
              <a:rPr dirty="0" sz="15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changes</a:t>
            </a:r>
            <a:endParaRPr sz="15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68755" y="3571747"/>
            <a:ext cx="3283585" cy="699135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195580" indent="-182880">
              <a:lnSpc>
                <a:spcPct val="100000"/>
              </a:lnSpc>
              <a:spcBef>
                <a:spcPts val="459"/>
              </a:spcBef>
              <a:buClr>
                <a:srgbClr val="E48312"/>
              </a:buClr>
              <a:buChar char="◦"/>
              <a:tabLst>
                <a:tab pos="194945" algn="l"/>
                <a:tab pos="195580" algn="l"/>
              </a:tabLst>
            </a:pPr>
            <a:r>
              <a:rPr dirty="0" sz="1200" spc="-5">
                <a:solidFill>
                  <a:srgbClr val="404040"/>
                </a:solidFill>
                <a:latin typeface="Calibri"/>
                <a:cs typeface="Calibri"/>
              </a:rPr>
              <a:t>Limitations</a:t>
            </a:r>
            <a:r>
              <a:rPr dirty="0" sz="1200" spc="-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200">
                <a:solidFill>
                  <a:srgbClr val="404040"/>
                </a:solidFill>
                <a:latin typeface="Calibri"/>
                <a:cs typeface="Calibri"/>
              </a:rPr>
              <a:t>on</a:t>
            </a:r>
            <a:r>
              <a:rPr dirty="0" sz="12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200" spc="-5">
                <a:solidFill>
                  <a:srgbClr val="404040"/>
                </a:solidFill>
                <a:latin typeface="Calibri"/>
                <a:cs typeface="Calibri"/>
              </a:rPr>
              <a:t>compressor</a:t>
            </a:r>
            <a:r>
              <a:rPr dirty="0" sz="1200" spc="-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200" spc="-5">
                <a:solidFill>
                  <a:srgbClr val="404040"/>
                </a:solidFill>
                <a:latin typeface="Calibri"/>
                <a:cs typeface="Calibri"/>
              </a:rPr>
              <a:t>blade</a:t>
            </a:r>
            <a:r>
              <a:rPr dirty="0" sz="1200" spc="-10">
                <a:solidFill>
                  <a:srgbClr val="404040"/>
                </a:solidFill>
                <a:latin typeface="Calibri"/>
                <a:cs typeface="Calibri"/>
              </a:rPr>
              <a:t> strength</a:t>
            </a:r>
            <a:endParaRPr sz="1200">
              <a:latin typeface="Calibri"/>
              <a:cs typeface="Calibri"/>
            </a:endParaRPr>
          </a:p>
          <a:p>
            <a:pPr marL="195580" indent="-182880">
              <a:lnSpc>
                <a:spcPct val="100000"/>
              </a:lnSpc>
              <a:spcBef>
                <a:spcPts val="360"/>
              </a:spcBef>
              <a:buClr>
                <a:srgbClr val="E48312"/>
              </a:buClr>
              <a:buChar char="◦"/>
              <a:tabLst>
                <a:tab pos="194945" algn="l"/>
                <a:tab pos="195580" algn="l"/>
              </a:tabLst>
            </a:pPr>
            <a:r>
              <a:rPr dirty="0" sz="1200" spc="-5">
                <a:solidFill>
                  <a:srgbClr val="404040"/>
                </a:solidFill>
                <a:latin typeface="Calibri"/>
                <a:cs typeface="Calibri"/>
              </a:rPr>
              <a:t>Limitations</a:t>
            </a:r>
            <a:r>
              <a:rPr dirty="0" sz="1200">
                <a:solidFill>
                  <a:srgbClr val="404040"/>
                </a:solidFill>
                <a:latin typeface="Calibri"/>
                <a:cs typeface="Calibri"/>
              </a:rPr>
              <a:t> on</a:t>
            </a:r>
            <a:r>
              <a:rPr dirty="0" sz="1200" spc="-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200" spc="-5">
                <a:solidFill>
                  <a:srgbClr val="404040"/>
                </a:solidFill>
                <a:latin typeface="Calibri"/>
                <a:cs typeface="Calibri"/>
              </a:rPr>
              <a:t>combustor</a:t>
            </a:r>
            <a:r>
              <a:rPr dirty="0" sz="1200" spc="-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200" spc="-5">
                <a:solidFill>
                  <a:srgbClr val="404040"/>
                </a:solidFill>
                <a:latin typeface="Calibri"/>
                <a:cs typeface="Calibri"/>
              </a:rPr>
              <a:t>liner thermal </a:t>
            </a:r>
            <a:r>
              <a:rPr dirty="0" sz="1200" spc="-10">
                <a:solidFill>
                  <a:srgbClr val="404040"/>
                </a:solidFill>
                <a:latin typeface="Calibri"/>
                <a:cs typeface="Calibri"/>
              </a:rPr>
              <a:t>resistance</a:t>
            </a:r>
            <a:endParaRPr sz="1200">
              <a:latin typeface="Calibri"/>
              <a:cs typeface="Calibri"/>
            </a:endParaRPr>
          </a:p>
          <a:p>
            <a:pPr marL="195580" indent="-182880">
              <a:lnSpc>
                <a:spcPct val="100000"/>
              </a:lnSpc>
              <a:spcBef>
                <a:spcPts val="265"/>
              </a:spcBef>
              <a:buClr>
                <a:srgbClr val="E48312"/>
              </a:buClr>
              <a:buChar char="◦"/>
              <a:tabLst>
                <a:tab pos="194945" algn="l"/>
                <a:tab pos="195580" algn="l"/>
              </a:tabLst>
            </a:pPr>
            <a:r>
              <a:rPr dirty="0" sz="1200" spc="-5">
                <a:solidFill>
                  <a:srgbClr val="404040"/>
                </a:solidFill>
                <a:latin typeface="Calibri"/>
                <a:cs typeface="Calibri"/>
              </a:rPr>
              <a:t>Limitations</a:t>
            </a:r>
            <a:r>
              <a:rPr dirty="0" sz="1200" spc="-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200">
                <a:solidFill>
                  <a:srgbClr val="404040"/>
                </a:solidFill>
                <a:latin typeface="Calibri"/>
                <a:cs typeface="Calibri"/>
              </a:rPr>
              <a:t>on</a:t>
            </a:r>
            <a:r>
              <a:rPr dirty="0" sz="12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200" spc="-10">
                <a:solidFill>
                  <a:srgbClr val="404040"/>
                </a:solidFill>
                <a:latin typeface="Calibri"/>
                <a:cs typeface="Calibri"/>
              </a:rPr>
              <a:t>turbine</a:t>
            </a:r>
            <a:r>
              <a:rPr dirty="0" sz="1200" spc="-5">
                <a:solidFill>
                  <a:srgbClr val="404040"/>
                </a:solidFill>
                <a:latin typeface="Calibri"/>
                <a:cs typeface="Calibri"/>
              </a:rPr>
              <a:t> blade </a:t>
            </a:r>
            <a:r>
              <a:rPr dirty="0" sz="1200" spc="-10">
                <a:solidFill>
                  <a:srgbClr val="404040"/>
                </a:solidFill>
                <a:latin typeface="Calibri"/>
                <a:cs typeface="Calibri"/>
              </a:rPr>
              <a:t>strength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76019" y="4146833"/>
            <a:ext cx="4478655" cy="1402715"/>
          </a:xfrm>
          <a:prstGeom prst="rect">
            <a:avLst/>
          </a:prstGeom>
        </p:spPr>
        <p:txBody>
          <a:bodyPr wrap="square" lIns="0" tIns="146050" rIns="0" bIns="0" rtlCol="0" vert="horz">
            <a:spAutoFit/>
          </a:bodyPr>
          <a:lstStyle/>
          <a:p>
            <a:pPr marL="305435" indent="-182880">
              <a:lnSpc>
                <a:spcPct val="100000"/>
              </a:lnSpc>
              <a:spcBef>
                <a:spcPts val="1150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NOx</a:t>
            </a:r>
            <a:r>
              <a:rPr dirty="0" sz="15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generation</a:t>
            </a:r>
            <a:r>
              <a:rPr dirty="0" sz="15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at elevated</a:t>
            </a:r>
            <a:r>
              <a:rPr dirty="0" sz="15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combustion</a:t>
            </a:r>
            <a:r>
              <a:rPr dirty="0" sz="15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temperatures</a:t>
            </a:r>
            <a:endParaRPr sz="1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90"/>
              </a:spcBef>
            </a:pPr>
            <a:r>
              <a:rPr dirty="0" sz="1700" spc="-10">
                <a:solidFill>
                  <a:srgbClr val="404040"/>
                </a:solidFill>
                <a:latin typeface="Calibri"/>
                <a:cs typeface="Calibri"/>
              </a:rPr>
              <a:t>Rotational</a:t>
            </a:r>
            <a:r>
              <a:rPr dirty="0" sz="1700" spc="-15">
                <a:solidFill>
                  <a:srgbClr val="404040"/>
                </a:solidFill>
                <a:latin typeface="Calibri"/>
                <a:cs typeface="Calibri"/>
              </a:rPr>
              <a:t> Velocity</a:t>
            </a:r>
            <a:r>
              <a:rPr dirty="0" sz="1700" spc="-5">
                <a:solidFill>
                  <a:srgbClr val="404040"/>
                </a:solidFill>
                <a:latin typeface="Calibri"/>
                <a:cs typeface="Calibri"/>
              </a:rPr>
              <a:t> Balance</a:t>
            </a:r>
            <a:endParaRPr sz="1700">
              <a:latin typeface="Calibri"/>
              <a:cs typeface="Calibri"/>
            </a:endParaRPr>
          </a:p>
          <a:p>
            <a:pPr marL="305435" marR="135890" indent="-182880">
              <a:lnSpc>
                <a:spcPct val="80700"/>
              </a:lnSpc>
              <a:spcBef>
                <a:spcPts val="405"/>
              </a:spcBef>
              <a:buClr>
                <a:srgbClr val="E48312"/>
              </a:buClr>
              <a:buChar char="◦"/>
              <a:tabLst>
                <a:tab pos="305435" algn="l"/>
              </a:tabLst>
            </a:pP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Core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 typically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 wants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to </a:t>
            </a:r>
            <a:r>
              <a:rPr dirty="0" sz="1500" spc="-15">
                <a:solidFill>
                  <a:srgbClr val="404040"/>
                </a:solidFill>
                <a:latin typeface="Calibri"/>
                <a:cs typeface="Calibri"/>
              </a:rPr>
              <a:t>operate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at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 higher</a:t>
            </a:r>
            <a:r>
              <a:rPr dirty="0" sz="15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rotational 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 velocity (increased compression) </a:t>
            </a:r>
            <a:r>
              <a:rPr dirty="0" sz="1500">
                <a:solidFill>
                  <a:srgbClr val="404040"/>
                </a:solidFill>
                <a:latin typeface="Calibri"/>
                <a:cs typeface="Calibri"/>
              </a:rPr>
              <a:t>while </a:t>
            </a:r>
            <a:r>
              <a:rPr dirty="0" sz="1500" spc="-15">
                <a:solidFill>
                  <a:srgbClr val="404040"/>
                </a:solidFill>
                <a:latin typeface="Calibri"/>
                <a:cs typeface="Calibri"/>
              </a:rPr>
              <a:t>fan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generally </a:t>
            </a:r>
            <a:r>
              <a:rPr dirty="0" sz="1500" spc="-32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10">
                <a:solidFill>
                  <a:srgbClr val="404040"/>
                </a:solidFill>
                <a:latin typeface="Calibri"/>
                <a:cs typeface="Calibri"/>
              </a:rPr>
              <a:t>requires 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lower</a:t>
            </a:r>
            <a:r>
              <a:rPr dirty="0" sz="15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1500" spc="-5">
                <a:solidFill>
                  <a:srgbClr val="404040"/>
                </a:solidFill>
                <a:latin typeface="Calibri"/>
                <a:cs typeface="Calibri"/>
              </a:rPr>
              <a:t>velocity</a:t>
            </a:r>
            <a:endParaRPr sz="15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33159" y="2944367"/>
            <a:ext cx="5477255" cy="217931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313561" y="5902959"/>
            <a:ext cx="4984750" cy="233045"/>
          </a:xfrm>
          <a:prstGeom prst="rect">
            <a:avLst/>
          </a:prstGeom>
        </p:spPr>
        <p:txBody>
          <a:bodyPr wrap="square" lIns="0" tIns="20955" rIns="0" bIns="0" rtlCol="0" vert="horz">
            <a:spAutoFit/>
          </a:bodyPr>
          <a:lstStyle/>
          <a:p>
            <a:pPr marL="12700" marR="5080">
              <a:lnSpc>
                <a:spcPts val="790"/>
              </a:lnSpc>
              <a:spcBef>
                <a:spcPts val="165"/>
              </a:spcBef>
            </a:pPr>
            <a:r>
              <a:rPr dirty="0" sz="700" spc="-5">
                <a:latin typeface="Calibri"/>
                <a:cs typeface="Calibri"/>
              </a:rPr>
              <a:t>Chua,</a:t>
            </a:r>
            <a:r>
              <a:rPr dirty="0" sz="70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A.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(2020,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>
                <a:latin typeface="Calibri"/>
                <a:cs typeface="Calibri"/>
              </a:rPr>
              <a:t>March </a:t>
            </a:r>
            <a:r>
              <a:rPr dirty="0" sz="700" spc="-5">
                <a:latin typeface="Calibri"/>
                <a:cs typeface="Calibri"/>
              </a:rPr>
              <a:t>12).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Fatigue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cracking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in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turbine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blade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led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i="1">
                <a:latin typeface="Calibri"/>
                <a:cs typeface="Calibri"/>
              </a:rPr>
              <a:t>to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AS355</a:t>
            </a:r>
            <a:r>
              <a:rPr dirty="0" sz="700" i="1">
                <a:latin typeface="Calibri"/>
                <a:cs typeface="Calibri"/>
              </a:rPr>
              <a:t> F1 engine</a:t>
            </a:r>
            <a:r>
              <a:rPr dirty="0" sz="700" spc="10" i="1">
                <a:latin typeface="Calibri"/>
                <a:cs typeface="Calibri"/>
              </a:rPr>
              <a:t> </a:t>
            </a:r>
            <a:r>
              <a:rPr dirty="0" sz="700" spc="-5" i="1">
                <a:latin typeface="Calibri"/>
                <a:cs typeface="Calibri"/>
              </a:rPr>
              <a:t>failure</a:t>
            </a:r>
            <a:r>
              <a:rPr dirty="0" sz="700" spc="-5">
                <a:latin typeface="Calibri"/>
                <a:cs typeface="Calibri"/>
              </a:rPr>
              <a:t>.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Flight</a:t>
            </a:r>
            <a:r>
              <a:rPr dirty="0" sz="700" spc="1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Global.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Retrieved</a:t>
            </a:r>
            <a:r>
              <a:rPr dirty="0" sz="70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January</a:t>
            </a:r>
            <a:r>
              <a:rPr dirty="0" sz="700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3,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2023,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>
                <a:latin typeface="Calibri"/>
                <a:cs typeface="Calibri"/>
              </a:rPr>
              <a:t>from </a:t>
            </a:r>
            <a:r>
              <a:rPr dirty="0" sz="700" spc="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https://</a:t>
            </a:r>
            <a:r>
              <a:rPr dirty="0" sz="700" spc="-5">
                <a:latin typeface="Calibri"/>
                <a:cs typeface="Calibri"/>
                <a:hlinkClick r:id="rId3"/>
              </a:rPr>
              <a:t>www.flightglobal.com/aerospace/fatigue-cracking-in-turbine-blade-led-to-as355-f1-engine-failure/137211.article</a:t>
            </a:r>
            <a:endParaRPr sz="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69545">
              <a:lnSpc>
                <a:spcPct val="100000"/>
              </a:lnSpc>
              <a:spcBef>
                <a:spcPts val="100"/>
              </a:spcBef>
              <a:tabLst>
                <a:tab pos="10141585" algn="l"/>
              </a:tabLst>
            </a:pPr>
            <a:r>
              <a:rPr dirty="0" spc="-55"/>
              <a:t>Increased</a:t>
            </a:r>
            <a:r>
              <a:rPr dirty="0" spc="-110"/>
              <a:t> </a:t>
            </a:r>
            <a:r>
              <a:rPr dirty="0" spc="-55"/>
              <a:t>Compression</a:t>
            </a:r>
            <a:r>
              <a:rPr dirty="0" spc="-105"/>
              <a:t> </a:t>
            </a:r>
            <a:r>
              <a:rPr dirty="0" spc="-55"/>
              <a:t>Ratio	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84580" y="2013203"/>
            <a:ext cx="4843145" cy="16198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3505">
              <a:lnSpc>
                <a:spcPct val="100000"/>
              </a:lnSpc>
              <a:spcBef>
                <a:spcPts val="100"/>
              </a:spcBef>
            </a:pPr>
            <a:r>
              <a:rPr dirty="0" sz="2000" spc="-5">
                <a:solidFill>
                  <a:srgbClr val="637052"/>
                </a:solidFill>
                <a:latin typeface="Calibri"/>
                <a:cs typeface="Calibri"/>
              </a:rPr>
              <a:t>PROS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750">
              <a:latin typeface="Calibri"/>
              <a:cs typeface="Calibri"/>
            </a:endParaRPr>
          </a:p>
          <a:p>
            <a:pPr marL="103505" marR="5080" indent="-91440">
              <a:lnSpc>
                <a:spcPts val="2210"/>
              </a:lnSpc>
              <a:spcBef>
                <a:spcPts val="5"/>
              </a:spcBef>
              <a:buClr>
                <a:srgbClr val="E48312"/>
              </a:buClr>
              <a:buSzPct val="95000"/>
              <a:buFont typeface="Arial MT"/>
              <a:buChar char="•"/>
              <a:tabLst>
                <a:tab pos="104139" algn="l"/>
              </a:tabLst>
            </a:pP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Improved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combustive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efficiency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(more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energy </a:t>
            </a:r>
            <a:r>
              <a:rPr dirty="0" sz="2000" spc="-44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extraction 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for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same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fuel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use)</a:t>
            </a:r>
            <a:endParaRPr sz="2000">
              <a:latin typeface="Calibri"/>
              <a:cs typeface="Calibri"/>
            </a:endParaRPr>
          </a:p>
          <a:p>
            <a:pPr marL="104139" indent="-91440">
              <a:lnSpc>
                <a:spcPct val="100000"/>
              </a:lnSpc>
              <a:spcBef>
                <a:spcPts val="1155"/>
              </a:spcBef>
              <a:buClr>
                <a:srgbClr val="E48312"/>
              </a:buClr>
              <a:buSzPct val="95000"/>
              <a:buFont typeface="Arial MT"/>
              <a:buChar char="•"/>
              <a:tabLst>
                <a:tab pos="104139" algn="l"/>
              </a:tabLst>
            </a:pP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Increased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power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for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given 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core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size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05220" y="2013203"/>
            <a:ext cx="3924935" cy="13392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3505">
              <a:lnSpc>
                <a:spcPct val="100000"/>
              </a:lnSpc>
              <a:spcBef>
                <a:spcPts val="100"/>
              </a:spcBef>
            </a:pPr>
            <a:r>
              <a:rPr dirty="0" sz="2000" spc="-10">
                <a:solidFill>
                  <a:srgbClr val="637052"/>
                </a:solidFill>
                <a:latin typeface="Calibri"/>
                <a:cs typeface="Calibri"/>
              </a:rPr>
              <a:t>CONS</a:t>
            </a:r>
            <a:endParaRPr sz="2000">
              <a:latin typeface="Calibri"/>
              <a:cs typeface="Calibri"/>
            </a:endParaRPr>
          </a:p>
          <a:p>
            <a:pPr marL="104139" indent="-91440">
              <a:lnSpc>
                <a:spcPct val="100000"/>
              </a:lnSpc>
              <a:spcBef>
                <a:spcPts val="1945"/>
              </a:spcBef>
              <a:buClr>
                <a:srgbClr val="E48312"/>
              </a:buClr>
              <a:buSzPct val="95000"/>
              <a:buFont typeface="Arial MT"/>
              <a:buChar char="•"/>
              <a:tabLst>
                <a:tab pos="104139" algn="l"/>
              </a:tabLst>
            </a:pP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NOx</a:t>
            </a:r>
            <a:r>
              <a:rPr dirty="0" sz="2000" spc="-2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generation,</a:t>
            </a:r>
            <a:r>
              <a:rPr dirty="0" sz="2000" spc="-2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emissions</a:t>
            </a:r>
            <a:r>
              <a:rPr dirty="0" sz="2000" spc="-15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concerns</a:t>
            </a:r>
            <a:endParaRPr sz="2000">
              <a:latin typeface="Calibri"/>
              <a:cs typeface="Calibri"/>
            </a:endParaRPr>
          </a:p>
          <a:p>
            <a:pPr marL="104139" indent="-91440">
              <a:lnSpc>
                <a:spcPct val="100000"/>
              </a:lnSpc>
              <a:spcBef>
                <a:spcPts val="1200"/>
              </a:spcBef>
              <a:buClr>
                <a:srgbClr val="E48312"/>
              </a:buClr>
              <a:buSzPct val="95000"/>
              <a:buFont typeface="Arial MT"/>
              <a:buChar char="•"/>
              <a:tabLst>
                <a:tab pos="104139" algn="l"/>
              </a:tabLst>
            </a:pP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Material</a:t>
            </a:r>
            <a:r>
              <a:rPr dirty="0" sz="2000" spc="-1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404040"/>
                </a:solidFill>
                <a:latin typeface="Calibri"/>
                <a:cs typeface="Calibri"/>
              </a:rPr>
              <a:t>thermal</a:t>
            </a:r>
            <a:r>
              <a:rPr dirty="0" sz="2000" spc="-5">
                <a:solidFill>
                  <a:srgbClr val="404040"/>
                </a:solidFill>
                <a:latin typeface="Calibri"/>
                <a:cs typeface="Calibri"/>
              </a:rPr>
              <a:t> capabilities limiting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2023-08-06T07:37:12Z</dcterms:created>
  <dcterms:modified xsi:type="dcterms:W3CDTF">2023-08-06T07:37:12Z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2023-01-12T00:00:00Z</vt:filetime>
  </property>
  <property fmtid="{D5CDD505-2E9C-101B-9397-08002B2CF9AE}" pid="3" name="LastSaved">
    <vt:filetime>2023-08-06T00:00:00Z</vt:filetime>
  </property>
</Properties>
</file>